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002810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math#pid=68eef94d1e46103c3b208102#tid=68f59daf0d4748000964d79d#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3575304" y="5541264"/>
            <a:ext cx="5038344" cy="539496"/>
          </a:xfrm>
          <a:prstGeom prst="rect">
            <a:avLst/>
          </a:prstGeom>
          <a:noFill/>
          <a:ln/>
        </p:spPr>
        <p:txBody>
          <a:bodyPr wrap="square" lIns="0" tIns="0" rIns="0" bIns="0" rtlCol="0" anchor="ctr"/>
          <a:lstStyle/>
          <a:p>
            <a:pPr algn="ctr">
              <a:lnSpc>
                <a:spcPct val="100000"/>
              </a:lnSpc>
            </a:pPr>
            <a:r>
              <a:rPr lang="en-US" sz="2400" b="0" i="0" dirty="0">
                <a:solidFill>
                  <a:srgbClr val="000000"/>
                </a:solidFill>
                <a:latin typeface="SimHei" pitchFamily="34" charset="0"/>
                <a:ea typeface="SimHei" pitchFamily="34" charset="-122"/>
                <a:cs typeface="SimHei" pitchFamily="34" charset="-120"/>
              </a:rPr>
              <a:t>高中数学 选择性必修 第三册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1#df=6a9d37c3e">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攻略识别</a:t>
            </a:r>
            <a:endParaRPr lang="en-US" sz="2000"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df=5c6c0a5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攻略解读</a:t>
            </a:r>
            <a:endParaRPr lang="en-US" sz="20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内容1#df=0d56b86e8">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48640" y="338328"/>
            <a:ext cx="1490472" cy="548640"/>
          </a:xfrm>
          <a:prstGeom prst="rect">
            <a:avLst/>
          </a:prstGeom>
        </p:spPr>
      </p:pic>
      <p:sp>
        <p:nvSpPr>
          <p:cNvPr id="4" name="MasterShapeName"/>
          <p:cNvSpPr/>
          <p:nvPr/>
        </p:nvSpPr>
        <p:spPr>
          <a:xfrm>
            <a:off x="548640" y="338328"/>
            <a:ext cx="1490472" cy="548640"/>
          </a:xfrm>
          <a:prstGeom prst="rect">
            <a:avLst/>
          </a:prstGeom>
          <a:noFill/>
          <a:ln/>
        </p:spPr>
        <p:txBody>
          <a:bodyPr wrap="square" lIns="0" tIns="0" rIns="0" bIns="0" rtlCol="0" anchor="ctr"/>
          <a:lstStyle/>
          <a:p>
            <a:pPr algn="ctr"/>
            <a:r>
              <a:rPr lang="en-US" sz="2000" b="1" i="0" dirty="0">
                <a:solidFill>
                  <a:srgbClr val="000000"/>
                </a:solidFill>
                <a:latin typeface="微软雅黑" pitchFamily="34" charset="0"/>
                <a:ea typeface="微软雅黑" pitchFamily="34" charset="-122"/>
                <a:cs typeface="微软雅黑" pitchFamily="34" charset="-120"/>
              </a:rPr>
              <a:t>攻略应用</a:t>
            </a:r>
            <a:endParaRPr lang="en-US" sz="20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2_BD#bcad41d89.fixed?pid=2ae8bdca5&amp;color=195,214,0&amp;bbb=1"/>
          <p:cNvSpPr/>
          <p:nvPr/>
        </p:nvSpPr>
        <p:spPr>
          <a:xfrm>
            <a:off x="2414016" y="1545336"/>
            <a:ext cx="7196328" cy="969264"/>
          </a:xfrm>
          <a:prstGeom prst="rect">
            <a:avLst/>
          </a:prstGeom>
          <a:noFill/>
          <a:ln/>
        </p:spPr>
        <p:txBody>
          <a:bodyPr wrap="none" lIns="0" tIns="0" rIns="0" bIns="0" rtlCol="0" anchor="ctr"/>
          <a:lstStyle/>
          <a:p>
            <a:pPr algn="ctr" latinLnBrk="1">
              <a:lnSpc>
                <a:spcPts val="6600"/>
              </a:lnSpc>
            </a:pPr>
            <a:r>
              <a:rPr lang="en-US" altLang="zh-CN" sz="5400" b="1" i="0" dirty="0">
                <a:solidFill>
                  <a:srgbClr val="C3D600"/>
                </a:solidFill>
                <a:latin typeface="微软雅黑" pitchFamily="34" charset="0"/>
                <a:ea typeface="微软雅黑" pitchFamily="34" charset="-122"/>
                <a:cs typeface="微软雅黑" pitchFamily="34" charset="-120"/>
              </a:rPr>
              <a:t>通法攻略</a:t>
            </a:r>
            <a:endParaRPr lang="en-US" altLang="zh-CN" sz="5400" dirty="0"/>
          </a:p>
        </p:txBody>
      </p:sp>
      <p:sp>
        <p:nvSpPr>
          <p:cNvPr id="3" name="C_2_BD#bcad41d89.fixed?pid=2ae8bdca5&amp;color=255,255,255&amp;bbb=1"/>
          <p:cNvSpPr/>
          <p:nvPr/>
        </p:nvSpPr>
        <p:spPr>
          <a:xfrm>
            <a:off x="0" y="2880360"/>
            <a:ext cx="12188952" cy="795528"/>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微软雅黑" pitchFamily="34" charset="0"/>
                <a:ea typeface="微软雅黑" pitchFamily="34" charset="-122"/>
                <a:cs typeface="微软雅黑" pitchFamily="34" charset="-120"/>
              </a:rPr>
              <a:t>正态分布概率的求法</a:t>
            </a:r>
            <a:endParaRPr lang="en-US" altLang="zh-CN" sz="44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4_BD#e79818410?pid=6a9d37c3e&amp;color=0,0,0&amp;bt=1&amp;bbb=1&amp;hb=1"/>
              <p:cNvSpPr/>
              <p:nvPr/>
            </p:nvSpPr>
            <p:spPr>
              <a:xfrm>
                <a:off x="832104" y="1080000"/>
                <a:ext cx="10533888" cy="1192530"/>
              </a:xfrm>
              <a:prstGeom prst="rect">
                <a:avLst/>
              </a:prstGeom>
              <a:noFill/>
              <a:ln/>
            </p:spPr>
            <p:txBody>
              <a:bodyPr wrap="none" lIns="0" tIns="0" rIns="0" bIns="0" rtlCol="0" anchor="t"/>
              <a:lstStyle/>
              <a:p>
                <a:pPr algn="l" latinLnBrk="1">
                  <a:lnSpc>
                    <a:spcPts val="3300"/>
                  </a:lnSpc>
                </a:pPr>
                <a:r>
                  <a:rPr lang="en-US" altLang="zh-CN" sz="1800" b="0" i="0" dirty="0">
                    <a:solidFill>
                      <a:srgbClr val="000000"/>
                    </a:solidFill>
                    <a:latin typeface="SimSun" pitchFamily="34" charset="0"/>
                    <a:ea typeface="SimSun" pitchFamily="34" charset="-122"/>
                    <a:cs typeface="SimSun" pitchFamily="34" charset="-120"/>
                  </a:rPr>
                  <a:t>    </a:t>
                </a:r>
                <a:r>
                  <a:rPr lang="en-US" altLang="zh-CN" sz="1800" b="0" i="0" dirty="0">
                    <a:solidFill>
                      <a:srgbClr val="000000"/>
                    </a:solidFill>
                    <a:latin typeface="微软雅黑" pitchFamily="34" charset="0"/>
                    <a:ea typeface="微软雅黑" pitchFamily="34" charset="-122"/>
                    <a:cs typeface="微软雅黑" pitchFamily="34" charset="-120"/>
                  </a:rPr>
                  <a:t>求正态分布概率的关键在于充分利用正态密度曲线的对称性和正态密度曲线与</a:t>
                </a:r>
                <a14:m>
                  <m:oMath xmlns:m="http://schemas.openxmlformats.org/officeDocument/2006/math">
                    <m:r>
                      <a:rPr lang="en-US" altLang="zh-CN" sz="1800" b="0" i="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800" b="0" i="0">
                    <a:solidFill>
                      <a:srgbClr val="000000"/>
                    </a:solidFill>
                    <a:latin typeface="微软雅黑" pitchFamily="34" charset="0"/>
                    <a:ea typeface="微软雅黑" pitchFamily="34" charset="-122"/>
                    <a:cs typeface="微软雅黑" pitchFamily="34" charset="-120"/>
                  </a:rPr>
                  <a:t>轴围成的图形的面积</a:t>
                </a:r>
              </a:p>
              <a:p>
                <a:pPr latinLnBrk="1">
                  <a:lnSpc>
                    <a:spcPts val="3300"/>
                  </a:lnSpc>
                </a:pPr>
                <a:r>
                  <a:rPr lang="en-US" altLang="zh-CN" sz="1800" b="0" i="0">
                    <a:solidFill>
                      <a:srgbClr val="000000"/>
                    </a:solidFill>
                    <a:latin typeface="微软雅黑" pitchFamily="34" charset="0"/>
                    <a:ea typeface="微软雅黑" pitchFamily="34" charset="-122"/>
                    <a:cs typeface="微软雅黑" pitchFamily="34" charset="-120"/>
                  </a:rPr>
                  <a:t>为</a:t>
                </a:r>
                <a:r>
                  <a:rPr lang="en-US" altLang="zh-CN" sz="1800" b="0" i="0" dirty="0">
                    <a:solidFill>
                      <a:srgbClr val="000000"/>
                    </a:solidFill>
                    <a:latin typeface="微软雅黑" pitchFamily="34" charset="0"/>
                    <a:ea typeface="微软雅黑" pitchFamily="34" charset="-122"/>
                    <a:cs typeface="微软雅黑" pitchFamily="34" charset="-120"/>
                  </a:rPr>
                  <a:t>1，把待求概率的区间转化为已知概率的区间.若条件中无已知概率，则可将其转化为三个特殊区间</a:t>
                </a:r>
                <a:r>
                  <a:rPr lang="en-US" altLang="zh-CN" sz="1800" b="0" i="0">
                    <a:solidFill>
                      <a:srgbClr val="000000"/>
                    </a:solidFill>
                    <a:latin typeface="微软雅黑" pitchFamily="34" charset="0"/>
                    <a:ea typeface="微软雅黑" pitchFamily="34" charset="-122"/>
                    <a:cs typeface="微软雅黑" pitchFamily="34" charset="-120"/>
                  </a:rPr>
                  <a:t>，利</a:t>
                </a:r>
              </a:p>
              <a:p>
                <a:pPr latinLnBrk="1">
                  <a:lnSpc>
                    <a:spcPts val="3100"/>
                  </a:lnSpc>
                </a:pPr>
                <a:r>
                  <a:rPr lang="en-US" altLang="zh-CN" b="0" i="0">
                    <a:solidFill>
                      <a:srgbClr val="000000"/>
                    </a:solidFill>
                    <a:latin typeface="微软雅黑" pitchFamily="34" charset="0"/>
                    <a:ea typeface="微软雅黑" pitchFamily="34" charset="-122"/>
                    <a:cs typeface="微软雅黑" pitchFamily="34" charset="-120"/>
                  </a:rPr>
                  <a:t>用随机变量</a:t>
                </a:r>
                <a14:m>
                  <m:oMath xmlns:m="http://schemas.openxmlformats.org/officeDocument/2006/math">
                    <m:r>
                      <a:rPr lang="en-US" altLang="zh-CN"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b="0" i="0" dirty="0">
                    <a:solidFill>
                      <a:srgbClr val="000000"/>
                    </a:solidFill>
                    <a:latin typeface="微软雅黑" pitchFamily="34" charset="0"/>
                    <a:ea typeface="微软雅黑" pitchFamily="34" charset="-122"/>
                    <a:cs typeface="微软雅黑" pitchFamily="34" charset="-120"/>
                  </a:rPr>
                  <a:t>在特殊区间的概率求解.</a:t>
                </a:r>
                <a:endParaRPr lang="en-US" altLang="zh-CN" dirty="0"/>
              </a:p>
            </p:txBody>
          </p:sp>
        </mc:Choice>
        <mc:Fallback>
          <p:sp>
            <p:nvSpPr>
              <p:cNvPr id="2" name="P_4_BD#e79818410?pid=6a9d37c3e&amp;color=0,0,0&amp;bt=1&amp;bbb=1&amp;hb=1"/>
              <p:cNvSpPr>
                <a:spLocks noRot="1" noChangeAspect="1" noMove="1" noResize="1" noEditPoints="1" noAdjustHandles="1" noChangeArrowheads="1" noChangeShapeType="1" noTextEdit="1"/>
              </p:cNvSpPr>
              <p:nvPr/>
            </p:nvSpPr>
            <p:spPr>
              <a:xfrm>
                <a:off x="832104" y="1080000"/>
                <a:ext cx="10533888" cy="1192530"/>
              </a:xfrm>
              <a:prstGeom prst="rect">
                <a:avLst/>
              </a:prstGeom>
              <a:blipFill>
                <a:blip r:embed="rId3"/>
                <a:stretch>
                  <a:fillRect l="-1389" r="-926" b="-11735"/>
                </a:stretch>
              </a:blipFill>
              <a:ln/>
            </p:spPr>
            <p:txBody>
              <a:bodyPr/>
              <a:lstStyle/>
              <a:p>
                <a:r>
                  <a:rPr lang="zh-CN" altLang="en-US">
                    <a:noFill/>
                  </a:rPr>
                  <a:t> </a:t>
                </a:r>
              </a:p>
            </p:txBody>
          </p:sp>
        </mc:Fallback>
      </mc:AlternateContent>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5" name="P_4_BD#ba2009308?colgroup=6,24,25&amp;pid=5c6c0a5e8&amp;color=0,0,0&amp;bt=1&amp;bbb=1&amp;hb=1"/>
              <p:cNvGraphicFramePr>
                <a:graphicFrameLocks noGrp="1"/>
              </p:cNvGraphicFramePr>
              <p:nvPr>
                <p:extLst>
                  <p:ext uri="{D42A27DB-BD31-4B8C-83A1-F6EECF244321}">
                    <p14:modId xmlns:p14="http://schemas.microsoft.com/office/powerpoint/2010/main" val="4076492780"/>
                  </p:ext>
                </p:extLst>
              </p:nvPr>
            </p:nvGraphicFramePr>
            <p:xfrm>
              <a:off x="832104" y="1078992"/>
              <a:ext cx="10533888" cy="2146301"/>
            </p:xfrm>
            <a:graphic>
              <a:graphicData uri="http://schemas.openxmlformats.org/drawingml/2006/table">
                <a:tbl>
                  <a:tblPr/>
                  <a:tblGrid>
                    <a:gridCol w="1289304">
                      <a:extLst>
                        <a:ext uri="{9D8B030D-6E8A-4147-A177-3AD203B41FA5}">
                          <a16:colId xmlns:a16="http://schemas.microsoft.com/office/drawing/2014/main" val="20000"/>
                        </a:ext>
                      </a:extLst>
                    </a:gridCol>
                    <a:gridCol w="4498848">
                      <a:extLst>
                        <a:ext uri="{9D8B030D-6E8A-4147-A177-3AD203B41FA5}">
                          <a16:colId xmlns:a16="http://schemas.microsoft.com/office/drawing/2014/main" val="20001"/>
                        </a:ext>
                      </a:extLst>
                    </a:gridCol>
                    <a:gridCol w="4745736">
                      <a:extLst>
                        <a:ext uri="{9D8B030D-6E8A-4147-A177-3AD203B41FA5}">
                          <a16:colId xmlns:a16="http://schemas.microsoft.com/office/drawing/2014/main" val="20002"/>
                        </a:ext>
                      </a:extLst>
                    </a:gridCol>
                  </a:tblGrid>
                  <a:tr h="31381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用法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面积和为1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正态曲线与</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轴之间的区域的面积为1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)=1−</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589979">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对称性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000"/>
                            </a:lnSpc>
                          </a:pPr>
                          <a:r>
                            <a:rPr lang="en-US" altLang="zh-CN" sz="1400" b="0" i="0" dirty="0">
                              <a:solidFill>
                                <a:srgbClr val="000000"/>
                              </a:solidFill>
                              <a:latin typeface="微软雅黑" pitchFamily="34" charset="0"/>
                              <a:ea typeface="微软雅黑" pitchFamily="34" charset="-122"/>
                              <a:cs typeface="微软雅黑" pitchFamily="34" charset="-120"/>
                            </a:rPr>
                            <a:t>正态曲线是单峰的</a:t>
                          </a:r>
                          <a:r>
                            <a:rPr lang="en-US" altLang="zh-CN" sz="1400" b="0" i="0" spc="-10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微软雅黑" pitchFamily="34" charset="-122"/>
                              <a:cs typeface="微软雅黑" pitchFamily="34" charset="-120"/>
                            </a:rPr>
                            <a:t>关于直线</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𝑥</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对称</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2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&gt;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p>
                          <a:pPr algn="ctr" latinLnBrk="1" hangingPunct="0">
                            <a:lnSpc>
                              <a:spcPts val="21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𝑏</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&lt;</m:t>
                              </m:r>
                              <m:r>
                                <a:rPr lang="en-US" altLang="zh-CN" sz="1400" b="0" i="0" spc="-100">
                                  <a:solidFill>
                                    <a:srgbClr val="000000"/>
                                  </a:solidFill>
                                  <a:latin typeface="Cambria Math" pitchFamily="34" charset="0"/>
                                  <a:ea typeface="Cambria Math" pitchFamily="34" charset="-122"/>
                                  <a:cs typeface="Cambria Math" pitchFamily="34" charset="-120"/>
                                </a:rPr>
                                <m:t>𝑏</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𝑎</m:t>
                              </m:r>
                              <m:r>
                                <a:rPr lang="en-US" altLang="zh-CN" sz="1400" b="0" i="0" spc="-100">
                                  <a:solidFill>
                                    <a:srgbClr val="000000"/>
                                  </a:solidFill>
                                  <a:latin typeface="Cambria Math" pitchFamily="34" charset="0"/>
                                  <a:ea typeface="Cambria Math" pitchFamily="34" charset="-122"/>
                                  <a:cs typeface="Cambria Math" pitchFamily="34" charset="-120"/>
                                </a:rPr>
                                <m:t>)</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925068">
                    <a:tc>
                      <a:txBody>
                        <a:bodyPr/>
                        <a:lstStyle/>
                        <a:p>
                          <a:pPr algn="ctr" latinLnBrk="1" hangingPunct="0">
                            <a:lnSpc>
                              <a:spcPts val="20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3</m:t>
                              </m:r>
                              <m:r>
                                <a:rPr lang="en-US" altLang="zh-CN" sz="1400" b="0" i="0" spc="-100">
                                  <a:solidFill>
                                    <a:srgbClr val="000000"/>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1" i="0" dirty="0">
                              <a:solidFill>
                                <a:srgbClr val="000000"/>
                              </a:solidFill>
                              <a:latin typeface="微软雅黑" pitchFamily="34" charset="0"/>
                              <a:ea typeface="微软雅黑" pitchFamily="34" charset="-122"/>
                              <a:cs typeface="微软雅黑" pitchFamily="34" charset="-120"/>
                            </a:rPr>
                            <a:t>原则</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23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①</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)≈0.682</m:t>
                              </m:r>
                              <m:r>
                                <m:rPr>
                                  <m:nor/>
                                </m:rPr>
                                <a:rPr lang="en-US" altLang="zh-CN" sz="1400" b="0" i="0" spc="-100">
                                  <a:solidFill>
                                    <a:srgbClr val="000000"/>
                                  </a:solidFill>
                                  <a:latin typeface="Cambria Math" pitchFamily="34" charset="0"/>
                                  <a:ea typeface="Cambria Math" pitchFamily="34" charset="-122"/>
                                  <a:cs typeface="Cambria Math" pitchFamily="34" charset="-120"/>
                                </a:rPr>
                                <m:t> </m:t>
                              </m:r>
                              <m:r>
                                <a:rPr lang="en-US" altLang="zh-CN" sz="1400" b="0" i="0" spc="-100">
                                  <a:solidFill>
                                    <a:srgbClr val="000000"/>
                                  </a:solidFill>
                                  <a:latin typeface="Cambria Math" pitchFamily="34" charset="0"/>
                                  <a:ea typeface="Cambria Math" pitchFamily="34" charset="-122"/>
                                  <a:cs typeface="Cambria Math" pitchFamily="34" charset="-120"/>
                                </a:rPr>
                                <m:t>7</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ctr" latinLnBrk="1" hangingPunct="0">
                            <a:lnSpc>
                              <a:spcPts val="23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②</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−2</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+2</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)≈0.954</m:t>
                              </m:r>
                              <m:r>
                                <m:rPr>
                                  <m:nor/>
                                </m:rPr>
                                <a:rPr lang="en-US" altLang="zh-CN" sz="1400" b="0" i="0" spc="-100">
                                  <a:solidFill>
                                    <a:srgbClr val="000000"/>
                                  </a:solidFill>
                                  <a:latin typeface="Cambria Math" pitchFamily="34" charset="0"/>
                                  <a:ea typeface="Cambria Math" pitchFamily="34" charset="-122"/>
                                  <a:cs typeface="Cambria Math" pitchFamily="34" charset="-120"/>
                                </a:rPr>
                                <m:t> </m:t>
                              </m:r>
                              <m:r>
                                <a:rPr lang="en-US" altLang="zh-CN" sz="1400" b="0" i="0" spc="-10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100" dirty="0">
                              <a:solidFill>
                                <a:srgbClr val="000000"/>
                              </a:solidFill>
                              <a:latin typeface="微软雅黑" pitchFamily="34" charset="0"/>
                              <a:ea typeface="微软雅黑" pitchFamily="34" charset="-122"/>
                              <a:cs typeface="微软雅黑" pitchFamily="34" charset="-120"/>
                            </a:rPr>
                            <a:t>；</a:t>
                          </a:r>
                          <a:endParaRPr lang="en-US" altLang="zh-CN" sz="1200" spc="-100" dirty="0"/>
                        </a:p>
                        <a:p>
                          <a:pPr algn="ctr" latinLnBrk="1" hangingPunct="0">
                            <a:lnSpc>
                              <a:spcPts val="2200"/>
                            </a:lnSpc>
                          </a:pP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③</m:t>
                              </m:r>
                              <m:r>
                                <a:rPr lang="en-US" altLang="zh-CN" sz="1400" b="0" i="0" spc="-100">
                                  <a:solidFill>
                                    <a:srgbClr val="000000"/>
                                  </a:solidFill>
                                  <a:latin typeface="Cambria Math" pitchFamily="34" charset="0"/>
                                  <a:ea typeface="Cambria Math" pitchFamily="34" charset="-122"/>
                                  <a:cs typeface="Cambria Math" pitchFamily="34" charset="-120"/>
                                </a:rPr>
                                <m:t>𝑃</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−3</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𝑋</m:t>
                              </m:r>
                              <m:r>
                                <a:rPr lang="en-US" altLang="zh-CN" sz="1400" b="0" i="0" spc="-100">
                                  <a:solidFill>
                                    <a:srgbClr val="000000"/>
                                  </a:solidFill>
                                  <a:latin typeface="Cambria Math" pitchFamily="34" charset="0"/>
                                  <a:ea typeface="Cambria Math" pitchFamily="34" charset="-122"/>
                                  <a:cs typeface="Cambria Math" pitchFamily="34" charset="-120"/>
                                </a:rPr>
                                <m:t>≤</m:t>
                              </m:r>
                              <m:r>
                                <a:rPr lang="en-US" altLang="zh-CN" sz="1400" b="0" i="0" spc="-100">
                                  <a:solidFill>
                                    <a:srgbClr val="000000"/>
                                  </a:solidFill>
                                  <a:latin typeface="Cambria Math" pitchFamily="34" charset="0"/>
                                  <a:ea typeface="Cambria Math" pitchFamily="34" charset="-122"/>
                                  <a:cs typeface="Cambria Math" pitchFamily="34" charset="-120"/>
                                </a:rPr>
                                <m:t>𝜇</m:t>
                              </m:r>
                              <m:r>
                                <a:rPr lang="en-US" altLang="zh-CN" sz="1400" b="0" i="0" spc="-100">
                                  <a:solidFill>
                                    <a:srgbClr val="000000"/>
                                  </a:solidFill>
                                  <a:latin typeface="Cambria Math" pitchFamily="34" charset="0"/>
                                  <a:ea typeface="Cambria Math" pitchFamily="34" charset="-122"/>
                                  <a:cs typeface="Cambria Math" pitchFamily="34" charset="-120"/>
                                </a:rPr>
                                <m:t>+3</m:t>
                              </m:r>
                              <m:r>
                                <a:rPr lang="en-US" altLang="zh-CN" sz="1400" b="0" i="0" spc="-100">
                                  <a:solidFill>
                                    <a:srgbClr val="000000"/>
                                  </a:solidFill>
                                  <a:latin typeface="Cambria Math" pitchFamily="34" charset="0"/>
                                  <a:ea typeface="Cambria Math" pitchFamily="34" charset="-122"/>
                                  <a:cs typeface="Cambria Math" pitchFamily="34" charset="-120"/>
                                </a:rPr>
                                <m:t>𝜎</m:t>
                              </m:r>
                              <m:r>
                                <a:rPr lang="en-US" altLang="zh-CN" sz="1400" b="0" i="0" spc="-100">
                                  <a:solidFill>
                                    <a:srgbClr val="000000"/>
                                  </a:solidFill>
                                  <a:latin typeface="Cambria Math" pitchFamily="34" charset="0"/>
                                  <a:ea typeface="Cambria Math" pitchFamily="34" charset="-122"/>
                                  <a:cs typeface="Cambria Math" pitchFamily="34" charset="-120"/>
                                </a:rPr>
                                <m:t>)≈0.997</m:t>
                              </m:r>
                              <m:r>
                                <m:rPr>
                                  <m:nor/>
                                </m:rPr>
                                <a:rPr lang="en-US" altLang="zh-CN" sz="1400" b="0" i="0" spc="-100">
                                  <a:solidFill>
                                    <a:srgbClr val="000000"/>
                                  </a:solidFill>
                                  <a:latin typeface="Cambria Math" pitchFamily="34" charset="0"/>
                                  <a:ea typeface="Cambria Math" pitchFamily="34" charset="-122"/>
                                  <a:cs typeface="Cambria Math" pitchFamily="34" charset="-120"/>
                                </a:rPr>
                                <m:t> </m:t>
                              </m:r>
                              <m:r>
                                <a:rPr lang="en-US" altLang="zh-CN" sz="1400" b="0" i="0" spc="-10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2200"/>
                            </a:lnSpc>
                          </a:pPr>
                          <a:r>
                            <a:rPr lang="en-US" altLang="zh-CN" sz="1400" b="0" i="0" dirty="0">
                              <a:solidFill>
                                <a:srgbClr val="000000"/>
                              </a:solidFill>
                              <a:latin typeface="微软雅黑" pitchFamily="34" charset="0"/>
                              <a:ea typeface="微软雅黑" pitchFamily="34" charset="-122"/>
                              <a:cs typeface="微软雅黑" pitchFamily="34" charset="-120"/>
                            </a:rPr>
                            <a:t>确定题目中所求随机变量的取值范围与</a:t>
                          </a:r>
                          <a14:m>
                            <m:oMath xmlns:m="http://schemas.openxmlformats.org/officeDocument/2006/math">
                              <m:r>
                                <a:rPr lang="en-US" altLang="zh-CN" sz="1400" b="0" i="0" spc="-100">
                                  <a:solidFill>
                                    <a:srgbClr val="000000"/>
                                  </a:solidFill>
                                  <a:latin typeface="Cambria Math" pitchFamily="34" charset="0"/>
                                  <a:ea typeface="Cambria Math" pitchFamily="34" charset="-122"/>
                                  <a:cs typeface="Cambria Math" pitchFamily="34" charset="-120"/>
                                </a:rPr>
                                <m:t>3</m:t>
                              </m:r>
                              <m:r>
                                <a:rPr lang="en-US" altLang="zh-CN" sz="1400" b="0" i="0" spc="-100">
                                  <a:solidFill>
                                    <a:srgbClr val="000000"/>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原则的关系</a:t>
                          </a:r>
                          <a:r>
                            <a:rPr lang="en-US" altLang="zh-CN" sz="1400" b="0" i="0" spc="-10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微软雅黑" pitchFamily="34" charset="-122"/>
                              <a:cs typeface="微软雅黑" pitchFamily="34" charset="-120"/>
                            </a:rPr>
                            <a:t>进</a:t>
                          </a:r>
                        </a:p>
                        <a:p>
                          <a:pPr marL="0" lvl="0" indent="0" algn="l" latinLnBrk="1" hangingPunct="0">
                            <a:lnSpc>
                              <a:spcPts val="2000"/>
                            </a:lnSpc>
                          </a:pPr>
                          <a:r>
                            <a:rPr lang="en-US" altLang="zh-CN" sz="1400" b="0" i="0">
                              <a:solidFill>
                                <a:srgbClr val="000000"/>
                              </a:solidFill>
                              <a:latin typeface="微软雅黑" pitchFamily="34" charset="0"/>
                              <a:ea typeface="微软雅黑" pitchFamily="34" charset="-122"/>
                              <a:cs typeface="微软雅黑" pitchFamily="34" charset="-120"/>
                            </a:rPr>
                            <a:t>而利用其确定所求概率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mc:Choice>
        <mc:Fallback>
          <p:graphicFrame>
            <p:nvGraphicFramePr>
              <p:cNvPr id="5" name="P_4_BD#ba2009308?colgroup=6,24,25&amp;pid=5c6c0a5e8&amp;color=0,0,0&amp;bt=1&amp;bbb=1&amp;hb=1"/>
              <p:cNvGraphicFramePr>
                <a:graphicFrameLocks noGrp="1"/>
              </p:cNvGraphicFramePr>
              <p:nvPr>
                <p:extLst>
                  <p:ext uri="{D42A27DB-BD31-4B8C-83A1-F6EECF244321}">
                    <p14:modId xmlns:p14="http://schemas.microsoft.com/office/powerpoint/2010/main" val="4076492780"/>
                  </p:ext>
                </p:extLst>
              </p:nvPr>
            </p:nvGraphicFramePr>
            <p:xfrm>
              <a:off x="832104" y="1078992"/>
              <a:ext cx="10533888" cy="2146301"/>
            </p:xfrm>
            <a:graphic>
              <a:graphicData uri="http://schemas.openxmlformats.org/drawingml/2006/table">
                <a:tbl>
                  <a:tblPr/>
                  <a:tblGrid>
                    <a:gridCol w="1289304">
                      <a:extLst>
                        <a:ext uri="{9D8B030D-6E8A-4147-A177-3AD203B41FA5}">
                          <a16:colId xmlns:a16="http://schemas.microsoft.com/office/drawing/2014/main" val="20000"/>
                        </a:ext>
                      </a:extLst>
                    </a:gridCol>
                    <a:gridCol w="4498848">
                      <a:extLst>
                        <a:ext uri="{9D8B030D-6E8A-4147-A177-3AD203B41FA5}">
                          <a16:colId xmlns:a16="http://schemas.microsoft.com/office/drawing/2014/main" val="20001"/>
                        </a:ext>
                      </a:extLst>
                    </a:gridCol>
                    <a:gridCol w="4745736">
                      <a:extLst>
                        <a:ext uri="{9D8B030D-6E8A-4147-A177-3AD203B41FA5}">
                          <a16:colId xmlns:a16="http://schemas.microsoft.com/office/drawing/2014/main" val="20002"/>
                        </a:ext>
                      </a:extLst>
                    </a:gridCol>
                  </a:tblGrid>
                  <a:tr h="313817">
                    <a:tc>
                      <a:txBody>
                        <a:bodyPr/>
                        <a:lstStyle/>
                        <a:p>
                          <a:pPr algn="ctr" latinLnBrk="1"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内容</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用法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DBEEF3"/>
                        </a:solidFill>
                      </a:tcPr>
                    </a:tc>
                    <a:extLst>
                      <a:ext uri="{0D108BD9-81ED-4DB2-BD59-A6C34878D82A}">
                        <a16:rowId xmlns:a16="http://schemas.microsoft.com/office/drawing/2014/main" val="10000"/>
                      </a:ext>
                    </a:extLst>
                  </a:tr>
                  <a:tr h="317437">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面积和为1</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862" t="-101923" r="-105827" b="-49230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22080" t="-101923" r="-257" b="-492308"/>
                          </a:stretch>
                        </a:blipFill>
                      </a:tcPr>
                    </a:tc>
                    <a:extLst>
                      <a:ext uri="{0D108BD9-81ED-4DB2-BD59-A6C34878D82A}">
                        <a16:rowId xmlns:a16="http://schemas.microsoft.com/office/drawing/2014/main" val="10001"/>
                      </a:ext>
                    </a:extLst>
                  </a:tr>
                  <a:tr h="589979">
                    <a:tc>
                      <a:txBody>
                        <a:bodyPr/>
                        <a:lstStyle/>
                        <a:p>
                          <a:pPr algn="ctr" latinLnBrk="1" hangingPunct="0">
                            <a:lnSpc>
                              <a:spcPts val="2000"/>
                            </a:lnSpc>
                          </a:pPr>
                          <a:r>
                            <a:rPr lang="en-US" altLang="zh-CN" sz="1400" b="1" i="0">
                              <a:solidFill>
                                <a:srgbClr val="000000"/>
                              </a:solidFill>
                              <a:latin typeface="微软雅黑" pitchFamily="34" charset="0"/>
                              <a:ea typeface="微软雅黑" pitchFamily="34" charset="-122"/>
                              <a:cs typeface="微软雅黑" pitchFamily="34" charset="-120"/>
                            </a:rPr>
                            <a:t>对称性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862" t="-108247" r="-105827" b="-163918"/>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22080" t="-108247" r="-257" b="-163918"/>
                          </a:stretch>
                        </a:blipFill>
                      </a:tcPr>
                    </a:tc>
                    <a:extLst>
                      <a:ext uri="{0D108BD9-81ED-4DB2-BD59-A6C34878D82A}">
                        <a16:rowId xmlns:a16="http://schemas.microsoft.com/office/drawing/2014/main" val="10002"/>
                      </a:ext>
                    </a:extLst>
                  </a:tr>
                  <a:tr h="925068">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472" t="-132895" r="-716509" b="-460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28862" t="-132895" r="-105827" b="-4605"/>
                          </a:stretch>
                        </a:blipFill>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122080" t="-132895" r="-257" b="-4605"/>
                          </a:stretch>
                        </a:blipFill>
                      </a:tcPr>
                    </a:tc>
                    <a:extLst>
                      <a:ext uri="{0D108BD9-81ED-4DB2-BD59-A6C34878D82A}">
                        <a16:rowId xmlns:a16="http://schemas.microsoft.com/office/drawing/2014/main" val="10003"/>
                      </a:ext>
                    </a:extLst>
                  </a:tr>
                </a:tbl>
              </a:graphicData>
            </a:graphic>
          </p:graphicFrame>
        </mc:Fallback>
      </mc:AlternateContent>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1_1#3f5fbe8b3?vop=1&amp;pid=0d56b86e8&amp;color=0,0,0&amp;bt=1&amp;bbb=1"/>
              <p:cNvSpPr/>
              <p:nvPr/>
            </p:nvSpPr>
            <p:spPr>
              <a:xfrm>
                <a:off x="832104" y="1080000"/>
                <a:ext cx="10533888" cy="281623"/>
              </a:xfrm>
              <a:prstGeom prst="rect">
                <a:avLst/>
              </a:prstGeom>
              <a:noFill/>
              <a:ln/>
            </p:spPr>
            <p:txBody>
              <a:bodyPr wrap="none" lIns="0" tIns="0" rIns="0" bIns="0" rtlCol="0" anchor="t"/>
              <a:lstStyle/>
              <a:p>
                <a:pPr algn="l" latinLnBrk="1">
                  <a:lnSpc>
                    <a:spcPts val="2500"/>
                  </a:lnSpc>
                </a:pPr>
                <a:r>
                  <a:rPr lang="en-US" altLang="zh-CN" sz="1400" b="1" i="0" dirty="0">
                    <a:solidFill>
                      <a:srgbClr val="000000"/>
                    </a:solidFill>
                    <a:latin typeface="微软雅黑" pitchFamily="34" charset="0"/>
                    <a:ea typeface="微软雅黑" pitchFamily="34" charset="-122"/>
                    <a:cs typeface="微软雅黑" pitchFamily="34" charset="-120"/>
                  </a:rPr>
                  <a:t>示例1</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已知随机变量</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𝑁</m:t>
                    </m:r>
                    <m:r>
                      <a:rPr lang="en-US" altLang="zh-CN" sz="1400" b="0" i="0">
                        <a:solidFill>
                          <a:srgbClr val="000000"/>
                        </a:solidFill>
                        <a:latin typeface="Cambria Math" pitchFamily="34" charset="0"/>
                        <a:ea typeface="Cambria Math" pitchFamily="34" charset="-122"/>
                        <a:cs typeface="Cambria Math" pitchFamily="34" charset="-120"/>
                      </a:rPr>
                      <m:t>(2,</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𝜎</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≤−1)=3</m:t>
                    </m:r>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𝑝</m:t>
                        </m:r>
                      </m:e>
                      <m:sup>
                        <m:r>
                          <a:rPr lang="en-US" altLang="zh-CN" sz="1400" b="0" i="0">
                            <a:solidFill>
                              <a:srgbClr val="000000"/>
                            </a:solidFill>
                            <a:latin typeface="Cambria Math" pitchFamily="34" charset="0"/>
                            <a:ea typeface="Cambria Math" pitchFamily="34" charset="-122"/>
                            <a:cs typeface="Cambria Math" pitchFamily="34" charset="-120"/>
                          </a:rPr>
                          <m:t>2</m:t>
                        </m:r>
                      </m:sup>
                    </m:sSup>
                  </m:oMath>
                </a14:m>
                <a:r>
                  <a:rPr lang="en-US" altLang="zh-CN" sz="14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1_1#3f5fbe8b3?vop=1&amp;pid=0d56b86e8&amp;color=0,0,0&amp;bt=1&amp;bbb=1"/>
              <p:cNvSpPr>
                <a:spLocks noRot="1" noChangeAspect="1" noMove="1" noResize="1" noEditPoints="1" noAdjustHandles="1" noChangeArrowheads="1" noChangeShapeType="1" noTextEdit="1"/>
              </p:cNvSpPr>
              <p:nvPr/>
            </p:nvSpPr>
            <p:spPr>
              <a:xfrm>
                <a:off x="832104" y="1080000"/>
                <a:ext cx="10533888" cy="281623"/>
              </a:xfrm>
              <a:prstGeom prst="rect">
                <a:avLst/>
              </a:prstGeom>
              <a:blipFill>
                <a:blip r:embed="rId3"/>
                <a:stretch>
                  <a:fillRect l="-1042" b="-39130"/>
                </a:stretch>
              </a:blipFill>
              <a:ln/>
            </p:spPr>
            <p:txBody>
              <a:bodyPr/>
              <a:lstStyle/>
              <a:p>
                <a:r>
                  <a:rPr lang="zh-CN" altLang="en-US">
                    <a:noFill/>
                  </a:rPr>
                  <a:t> </a:t>
                </a:r>
              </a:p>
            </p:txBody>
          </p:sp>
        </mc:Fallback>
      </mc:AlternateContent>
      <p:sp>
        <p:nvSpPr>
          <p:cNvPr id="3" name="QC_4_AN.2_1#3f5fbe8b3.bracket?vop=1&amp;pid=0d56b86e8&amp;color=0,0,0&amp;vpa=1"/>
          <p:cNvSpPr/>
          <p:nvPr/>
        </p:nvSpPr>
        <p:spPr>
          <a:xfrm>
            <a:off x="8242078" y="1078095"/>
            <a:ext cx="217488" cy="281623"/>
          </a:xfrm>
          <a:prstGeom prst="rect">
            <a:avLst/>
          </a:prstGeom>
          <a:noFill/>
          <a:ln/>
        </p:spPr>
        <p:txBody>
          <a:bodyPr wrap="none" lIns="0" tIns="0" rIns="0" bIns="0" rtlCol="0" anchor="t"/>
          <a:lstStyle/>
          <a:p>
            <a:pPr algn="ctr" latinLnBrk="1">
              <a:lnSpc>
                <a:spcPts val="2500"/>
              </a:lnSpc>
            </a:pPr>
            <a:r>
              <a:rPr lang="en-US" altLang="zh-CN" sz="1400" b="1" i="0" dirty="0">
                <a:solidFill>
                  <a:srgbClr val="FF0000"/>
                </a:solidFill>
                <a:latin typeface="SimHei" pitchFamily="34" charset="0"/>
                <a:ea typeface="SimHei" pitchFamily="34" charset="-122"/>
                <a:cs typeface="SimHei" pitchFamily="34" charset="-120"/>
              </a:rPr>
              <a:t>B</a:t>
            </a:r>
            <a:endParaRPr lang="en-US" altLang="zh-CN" sz="1400" dirty="0"/>
          </a:p>
        </p:txBody>
      </p:sp>
      <p:sp>
        <p:nvSpPr>
          <p:cNvPr id="4" name="QC_4_BD.1_2#3f5fbe8b3.choices?vop=1&amp;pid=0d56b86e8&amp;color=0,0,0&amp;bbb=1"/>
          <p:cNvSpPr/>
          <p:nvPr/>
        </p:nvSpPr>
        <p:spPr>
          <a:xfrm>
            <a:off x="832104" y="1370195"/>
            <a:ext cx="10533888" cy="350330"/>
          </a:xfrm>
          <a:prstGeom prst="rect">
            <a:avLst/>
          </a:prstGeom>
          <a:noFill/>
          <a:ln/>
        </p:spPr>
        <p:txBody>
          <a:bodyPr wrap="none" lIns="0" tIns="0" rIns="0" bIns="0" rtlCol="0" anchor="t"/>
          <a:lstStyle/>
          <a:p>
            <a:pPr latinLnBrk="1">
              <a:lnSpc>
                <a:spcPts val="3200"/>
              </a:lnSpc>
              <a:tabLst>
                <a:tab pos="2703322" algn="l"/>
                <a:tab pos="5381244" algn="l"/>
                <a:tab pos="805916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0.4</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0.3</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0.2</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0.1</a:t>
            </a:r>
            <a:endParaRPr lang="en-US" altLang="zh-CN" sz="1400" dirty="0"/>
          </a:p>
        </p:txBody>
      </p:sp>
      <mc:AlternateContent xmlns:mc="http://schemas.openxmlformats.org/markup-compatibility/2006">
        <mc:Choice xmlns:a14="http://schemas.microsoft.com/office/drawing/2010/main" Requires="a14">
          <p:sp>
            <p:nvSpPr>
              <p:cNvPr id="5" name="QC_4_EX.3_1#3f5fbe8b3?vop=1&amp;pid=0d56b86e8&amp;color=0,0,0&amp;bbb=1"/>
              <p:cNvSpPr/>
              <p:nvPr/>
            </p:nvSpPr>
            <p:spPr>
              <a:xfrm>
                <a:off x="832104" y="1721985"/>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利用正态曲线的对称性得到</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≥5)</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进而建立方程</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求解出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𝑝</m:t>
                    </m:r>
                  </m:oMath>
                </a14:m>
                <a:r>
                  <a:rPr lang="en-US" altLang="zh-CN" sz="1400" b="0" i="0" dirty="0">
                    <a:solidFill>
                      <a:srgbClr val="000000"/>
                    </a:solidFill>
                    <a:latin typeface="微软雅黑" pitchFamily="34" charset="0"/>
                    <a:ea typeface="楷体" pitchFamily="34" charset="-122"/>
                    <a:cs typeface="微软雅黑" pitchFamily="34" charset="-120"/>
                  </a:rPr>
                  <a:t>的值</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然后再利用正态曲线的对称性求解</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即可</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5" name="QC_4_EX.3_1#3f5fbe8b3?vop=1&amp;pid=0d56b86e8&amp;color=0,0,0&amp;bbb=1"/>
              <p:cNvSpPr>
                <a:spLocks noRot="1" noChangeAspect="1" noMove="1" noResize="1" noEditPoints="1" noAdjustHandles="1" noChangeArrowheads="1" noChangeShapeType="1" noTextEdit="1"/>
              </p:cNvSpPr>
              <p:nvPr/>
            </p:nvSpPr>
            <p:spPr>
              <a:xfrm>
                <a:off x="832104" y="1721985"/>
                <a:ext cx="10533888" cy="602298"/>
              </a:xfrm>
              <a:prstGeom prst="rect">
                <a:avLst/>
              </a:prstGeom>
              <a:blipFill>
                <a:blip r:embed="rId4"/>
                <a:stretch>
                  <a:fillRect l="-1042" r="-1157"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4_1#3f5fbe8b3?vop=1&amp;pid=0d56b86e8&amp;color=0,0,0&amp;bbb=1"/>
              <p:cNvSpPr/>
              <p:nvPr/>
            </p:nvSpPr>
            <p:spPr>
              <a:xfrm>
                <a:off x="832104" y="2330315"/>
                <a:ext cx="10533888" cy="12626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因为正态曲线关于直线</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𝑥</m:t>
                    </m:r>
                    <m:r>
                      <a:rPr lang="en-US" altLang="zh-CN" sz="1400" b="0" i="0">
                        <a:solidFill>
                          <a:srgbClr val="000000"/>
                        </a:solidFill>
                        <a:latin typeface="Cambria Math" pitchFamily="34" charset="0"/>
                        <a:ea typeface="Cambria Math" pitchFamily="34" charset="-122"/>
                        <a:cs typeface="Cambria Math" pitchFamily="34" charset="-120"/>
                      </a:rPr>
                      <m:t>=2</m:t>
                    </m:r>
                  </m:oMath>
                </a14:m>
                <a:r>
                  <a:rPr lang="en-US" altLang="zh-CN" sz="1400" b="0" i="0" dirty="0">
                    <a:solidFill>
                      <a:srgbClr val="000000"/>
                    </a:solidFill>
                    <a:latin typeface="微软雅黑" pitchFamily="34" charset="0"/>
                    <a:ea typeface="楷体" pitchFamily="34" charset="-122"/>
                    <a:cs typeface="微软雅黑" pitchFamily="34" charset="-120"/>
                  </a:rPr>
                  <a:t>对称</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≤−1)=</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≥5)=1−</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&lt;5)=1−5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𝑝</m:t>
                        </m:r>
                      </m:e>
                      <m:sup>
                        <m:r>
                          <a:rPr lang="en-US" altLang="zh-CN" sz="1400" b="0" i="0">
                            <a:solidFill>
                              <a:srgbClr val="000000"/>
                            </a:solidFill>
                            <a:latin typeface="Cambria Math" pitchFamily="34" charset="0"/>
                            <a:ea typeface="Cambria Math" pitchFamily="34" charset="-122"/>
                            <a:cs typeface="Cambria Math" pitchFamily="34" charset="-120"/>
                          </a:rPr>
                          <m:t>2</m:t>
                        </m:r>
                      </m:sup>
                    </m:sSup>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≤−1)=3</m:t>
                    </m:r>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1−5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𝑝</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即</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𝑝</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−2=0</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解得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=0.4</m:t>
                    </m:r>
                  </m:oMath>
                </a14:m>
                <a:r>
                  <a:rPr lang="en-US" altLang="zh-CN" sz="1400" b="0" i="0" dirty="0">
                    <a:solidFill>
                      <a:srgbClr val="000000"/>
                    </a:solidFill>
                    <a:latin typeface="微软雅黑" pitchFamily="34" charset="0"/>
                    <a:ea typeface="楷体" pitchFamily="34" charset="-122"/>
                    <a:cs typeface="微软雅黑" pitchFamily="34" charset="-120"/>
                  </a:rPr>
                  <a:t>或</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𝑝</m:t>
                    </m:r>
                    <m:r>
                      <a:rPr lang="en-US" altLang="zh-CN" sz="1400" b="0" i="0">
                        <a:solidFill>
                          <a:srgbClr val="000000"/>
                        </a:solidFill>
                        <a:latin typeface="Cambria Math" pitchFamily="34" charset="0"/>
                        <a:ea typeface="Cambria Math" pitchFamily="34" charset="-122"/>
                        <a:cs typeface="Cambria Math" pitchFamily="34" charset="-120"/>
                      </a:rPr>
                      <m:t>=−1</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舍去</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由正态分布的对称性得</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&lt;5)−</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𝜉</m:t>
                    </m:r>
                    <m:r>
                      <a:rPr lang="en-US" altLang="zh-CN" sz="1400" b="0" i="0">
                        <a:solidFill>
                          <a:srgbClr val="000000"/>
                        </a:solidFill>
                        <a:latin typeface="Cambria Math" pitchFamily="34" charset="0"/>
                        <a:ea typeface="Cambria Math" pitchFamily="34" charset="-122"/>
                        <a:cs typeface="Cambria Math" pitchFamily="34" charset="-120"/>
                      </a:rPr>
                      <m:t>&lt;2)=5</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𝑝</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−0.5=0.3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p:txBody>
          </p:sp>
        </mc:Choice>
        <mc:Fallback>
          <p:sp>
            <p:nvSpPr>
              <p:cNvPr id="6" name="QC_4_AS.4_1#3f5fbe8b3?vop=1&amp;pid=0d56b86e8&amp;color=0,0,0&amp;bbb=1"/>
              <p:cNvSpPr>
                <a:spLocks noRot="1" noChangeAspect="1" noMove="1" noResize="1" noEditPoints="1" noAdjustHandles="1" noChangeArrowheads="1" noChangeShapeType="1" noTextEdit="1"/>
              </p:cNvSpPr>
              <p:nvPr/>
            </p:nvSpPr>
            <p:spPr>
              <a:xfrm>
                <a:off x="832104" y="2330315"/>
                <a:ext cx="10533888" cy="1262698"/>
              </a:xfrm>
              <a:prstGeom prst="rect">
                <a:avLst/>
              </a:prstGeom>
              <a:blipFill>
                <a:blip r:embed="rId5"/>
                <a:stretch>
                  <a:fillRect l="-1042" b="-8696"/>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calcmode="lin" valueType="num">
                                      <p:cBhvr additive="base">
                                        <p:cTn id="43"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
                                            <p:txEl>
                                              <p:pRg st="2" end="2"/>
                                            </p:tx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C_4_BD.5_1#b7e952306?vop=1&amp;pid=0d56b86e8&amp;color=0,0,0&amp;bt=1&amp;bbb=1&amp;hb=1"/>
              <p:cNvSpPr/>
              <p:nvPr/>
            </p:nvSpPr>
            <p:spPr>
              <a:xfrm>
                <a:off x="832104" y="1080000"/>
                <a:ext cx="10533888" cy="1265111"/>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示例2</a:t>
                </a:r>
                <a:r>
                  <a:rPr lang="en-US" altLang="zh-CN" sz="1400" b="1"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某地区积极响应国家政策，在全面推动经济发展后，居民收入有着明显的提升.已知该地区居民目前的人均收入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（单位:元</a:t>
                </a:r>
                <a:r>
                  <a:rPr lang="en-US" altLang="zh-CN" sz="1400" b="0" i="0">
                    <a:solidFill>
                      <a:srgbClr val="000000"/>
                    </a:solidFill>
                    <a:latin typeface="微软雅黑" pitchFamily="34" charset="0"/>
                    <a:ea typeface="微软雅黑" pitchFamily="34" charset="-122"/>
                    <a:cs typeface="微软雅黑" pitchFamily="34" charset="-120"/>
                  </a:rPr>
                  <a:t>）服</a:t>
                </a:r>
              </a:p>
              <a:p>
                <a:pPr latinLnBrk="1">
                  <a:lnSpc>
                    <a:spcPts val="2600"/>
                  </a:lnSpc>
                </a:pPr>
                <a:r>
                  <a:rPr lang="en-US" altLang="zh-CN" sz="1400" b="0" i="0">
                    <a:solidFill>
                      <a:srgbClr val="000000"/>
                    </a:solidFill>
                    <a:latin typeface="微软雅黑" pitchFamily="34" charset="0"/>
                    <a:ea typeface="微软雅黑" pitchFamily="34" charset="-122"/>
                    <a:cs typeface="微软雅黑" pitchFamily="34" charset="-120"/>
                  </a:rPr>
                  <a:t>从正态分布</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,250</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000)</m:t>
                    </m:r>
                  </m:oMath>
                </a14:m>
                <a:r>
                  <a:rPr lang="en-US" altLang="zh-CN" sz="14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oMath>
                </a14:m>
                <a:r>
                  <a:rPr lang="en-US" altLang="zh-CN" sz="14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000≤</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1"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endParaRPr lang="en-US" altLang="zh-CN" sz="1400" dirty="0"/>
              </a:p>
              <a:p>
                <a:pPr latinLnBrk="1">
                  <a:lnSpc>
                    <a:spcPts val="2600"/>
                  </a:lnSpc>
                </a:pPr>
                <a:r>
                  <a:rPr lang="en-US" altLang="zh-CN" sz="1400" b="0" i="0">
                    <a:solidFill>
                      <a:srgbClr val="000000"/>
                    </a:solidFill>
                    <a:latin typeface="微软雅黑" pitchFamily="34" charset="0"/>
                    <a:ea typeface="微软雅黑" pitchFamily="34" charset="-122"/>
                    <a:cs typeface="微软雅黑" pitchFamily="34" charset="-120"/>
                  </a:rPr>
                  <a:t>参考数据</a:t>
                </a:r>
                <a:r>
                  <a:rPr lang="en-US" altLang="zh-CN" sz="1400" b="0" i="0" dirty="0">
                    <a:solidFill>
                      <a:srgbClr val="000000"/>
                    </a:solidFill>
                    <a:latin typeface="微软雅黑" pitchFamily="34" charset="0"/>
                    <a:ea typeface="微软雅黑" pitchFamily="34" charset="-122"/>
                    <a:cs typeface="微软雅黑" pitchFamily="34" charset="-120"/>
                  </a:rPr>
                  <a:t>：若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𝑁</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m:t>
                    </m:r>
                    <m:sSup>
                      <m:sSup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1400" b="0" i="0">
                            <a:solidFill>
                              <a:srgbClr val="000000"/>
                            </a:solidFill>
                            <a:latin typeface="Cambria Math" pitchFamily="34" charset="0"/>
                            <a:ea typeface="Cambria Math" pitchFamily="34" charset="-122"/>
                            <a:cs typeface="Cambria Math" pitchFamily="34" charset="-120"/>
                          </a:rPr>
                          <m:t>𝜎</m:t>
                        </m:r>
                      </m:e>
                      <m:sup>
                        <m:r>
                          <a:rPr lang="en-US" altLang="zh-CN" sz="1400" b="0" i="0">
                            <a:solidFill>
                              <a:srgbClr val="000000"/>
                            </a:solidFill>
                            <a:latin typeface="Cambria Math" pitchFamily="34" charset="0"/>
                            <a:ea typeface="Cambria Math" pitchFamily="34" charset="-122"/>
                            <a:cs typeface="Cambria Math" pitchFamily="34" charset="-120"/>
                          </a:rPr>
                          <m:t>2</m:t>
                        </m:r>
                      </m:sup>
                    </m:sSup>
                    <m:r>
                      <a:rPr lang="en-US" altLang="zh-CN" sz="1400" b="0" i="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，则</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)≈0.682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7</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)≈0.954</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p>
              <a:p>
                <a:pPr latinLnBrk="1">
                  <a:lnSpc>
                    <a:spcPts val="24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+3</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)≈0.997</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3</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endParaRPr lang="en-US" altLang="zh-CN" sz="1400" dirty="0"/>
              </a:p>
            </p:txBody>
          </p:sp>
        </mc:Choice>
        <mc:Fallback>
          <p:sp>
            <p:nvSpPr>
              <p:cNvPr id="2" name="QC_4_BD.5_1#b7e952306?vop=1&amp;pid=0d56b86e8&amp;color=0,0,0&amp;bt=1&amp;bbb=1&amp;hb=1"/>
              <p:cNvSpPr>
                <a:spLocks noRot="1" noChangeAspect="1" noMove="1" noResize="1" noEditPoints="1" noAdjustHandles="1" noChangeArrowheads="1" noChangeShapeType="1" noTextEdit="1"/>
              </p:cNvSpPr>
              <p:nvPr/>
            </p:nvSpPr>
            <p:spPr>
              <a:xfrm>
                <a:off x="832104" y="1080000"/>
                <a:ext cx="10533888" cy="1265111"/>
              </a:xfrm>
              <a:prstGeom prst="rect">
                <a:avLst/>
              </a:prstGeom>
              <a:blipFill>
                <a:blip r:embed="rId3"/>
                <a:stretch>
                  <a:fillRect l="-1042" b="-8173"/>
                </a:stretch>
              </a:blipFill>
              <a:ln/>
            </p:spPr>
            <p:txBody>
              <a:bodyPr/>
              <a:lstStyle/>
              <a:p>
                <a:r>
                  <a:rPr lang="zh-CN" altLang="en-US">
                    <a:noFill/>
                  </a:rPr>
                  <a:t> </a:t>
                </a:r>
              </a:p>
            </p:txBody>
          </p:sp>
        </mc:Fallback>
      </mc:AlternateContent>
      <p:sp>
        <p:nvSpPr>
          <p:cNvPr id="3" name="QC_4_AN.6_1#b7e952306.bracket?vop=1&amp;pid=0d56b86e8&amp;color=0,0,0&amp;vpa=2"/>
          <p:cNvSpPr/>
          <p:nvPr/>
        </p:nvSpPr>
        <p:spPr>
          <a:xfrm>
            <a:off x="7750143" y="1420360"/>
            <a:ext cx="217488" cy="291148"/>
          </a:xfrm>
          <a:prstGeom prst="rect">
            <a:avLst/>
          </a:prstGeom>
          <a:noFill/>
          <a:ln/>
        </p:spPr>
        <p:txBody>
          <a:bodyPr wrap="none" lIns="0" tIns="0" rIns="0" bIns="0" rtlCol="0" anchor="t"/>
          <a:lstStyle/>
          <a:p>
            <a:pPr algn="ctr" latinLnBrk="1">
              <a:lnSpc>
                <a:spcPts val="2600"/>
              </a:lnSpc>
            </a:pPr>
            <a:r>
              <a:rPr lang="en-US" altLang="zh-CN" sz="1400" b="1" i="0" dirty="0">
                <a:solidFill>
                  <a:srgbClr val="FF0000"/>
                </a:solidFill>
                <a:latin typeface="SimHei" pitchFamily="34" charset="0"/>
                <a:ea typeface="SimHei" pitchFamily="34" charset="-122"/>
                <a:cs typeface="SimHei" pitchFamily="34" charset="-120"/>
              </a:rPr>
              <a:t>B</a:t>
            </a:r>
            <a:endParaRPr lang="en-US" altLang="zh-CN" sz="1400" dirty="0"/>
          </a:p>
        </p:txBody>
      </p:sp>
      <mc:AlternateContent xmlns:mc="http://schemas.openxmlformats.org/markup-compatibility/2006">
        <mc:Choice xmlns:a14="http://schemas.microsoft.com/office/drawing/2010/main" Requires="a14">
          <p:sp>
            <p:nvSpPr>
              <p:cNvPr id="4" name="QC_4_BD.5_2#b7e952306.choices?vop=1&amp;pid=0d56b86e8&amp;color=0,0,0&amp;bbb=1"/>
              <p:cNvSpPr/>
              <p:nvPr/>
            </p:nvSpPr>
            <p:spPr>
              <a:xfrm>
                <a:off x="832104" y="2339331"/>
                <a:ext cx="10533888" cy="346520"/>
              </a:xfrm>
              <a:prstGeom prst="rect">
                <a:avLst/>
              </a:prstGeom>
              <a:noFill/>
              <a:ln/>
            </p:spPr>
            <p:txBody>
              <a:bodyPr wrap="none" lIns="0" tIns="0" rIns="0" bIns="0" rtlCol="0" anchor="t"/>
              <a:lstStyle/>
              <a:p>
                <a:pPr latinLnBrk="1">
                  <a:lnSpc>
                    <a:spcPts val="3200"/>
                  </a:lnSpc>
                  <a:tabLst>
                    <a:tab pos="2544572" algn="l"/>
                    <a:tab pos="5266944" algn="l"/>
                    <a:tab pos="8002016" algn="l"/>
                  </a:tabLst>
                </a:pPr>
                <a:r>
                  <a:rPr lang="en-US" altLang="zh-CN" sz="1400" b="0" i="0" dirty="0">
                    <a:solidFill>
                      <a:srgbClr val="000000"/>
                    </a:solidFill>
                    <a:latin typeface="微软雅黑" pitchFamily="34" charset="0"/>
                    <a:ea typeface="微软雅黑" pitchFamily="34" charset="-122"/>
                    <a:cs typeface="微软雅黑" pitchFamily="34" charset="-120"/>
                  </a:rPr>
                  <a:t>A</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0.84</a:t>
                </a:r>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B</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0.818</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6</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C</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0.975</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9</m:t>
                    </m:r>
                  </m:oMath>
                </a14:m>
                <a:r>
                  <a:rPr lang="en-US" altLang="zh-CN" sz="1800" b="0" i="0" spc="-10300">
                    <a:solidFill>
                      <a:srgbClr val="000000"/>
                    </a:solidFill>
                    <a:latin typeface="SimSun" pitchFamily="34" charset="0"/>
                    <a:ea typeface="SimSun" pitchFamily="34" charset="-122"/>
                    <a:cs typeface="SimSun"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D</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SimSun" pitchFamily="34" charset="0"/>
                    <a:ea typeface="SimSun" pitchFamily="34" charset="-122"/>
                    <a:cs typeface="SimSun" pitchFamily="34" charset="-120"/>
                  </a:rPr>
                  <a:t> </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0.828</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endParaRPr lang="en-US" altLang="zh-CN" sz="1400" dirty="0"/>
              </a:p>
            </p:txBody>
          </p:sp>
        </mc:Choice>
        <mc:Fallback>
          <p:sp>
            <p:nvSpPr>
              <p:cNvPr id="4" name="QC_4_BD.5_2#b7e952306.choices?vop=1&amp;pid=0d56b86e8&amp;color=0,0,0&amp;bbb=1"/>
              <p:cNvSpPr>
                <a:spLocks noRot="1" noChangeAspect="1" noMove="1" noResize="1" noEditPoints="1" noAdjustHandles="1" noChangeArrowheads="1" noChangeShapeType="1" noTextEdit="1"/>
              </p:cNvSpPr>
              <p:nvPr/>
            </p:nvSpPr>
            <p:spPr>
              <a:xfrm>
                <a:off x="832104" y="2339331"/>
                <a:ext cx="10533888" cy="346520"/>
              </a:xfrm>
              <a:prstGeom prst="rect">
                <a:avLst/>
              </a:prstGeom>
              <a:blipFill>
                <a:blip r:embed="rId4"/>
                <a:stretch>
                  <a:fillRect l="-1042" b="-31579"/>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QC_4_EX.7_1#b7e952306?vop=1&amp;pid=0d56b86e8&amp;color=0,0,0&amp;bbb=1"/>
              <p:cNvSpPr/>
              <p:nvPr/>
            </p:nvSpPr>
            <p:spPr>
              <a:xfrm>
                <a:off x="832104" y="2678421"/>
                <a:ext cx="10533888" cy="602298"/>
              </a:xfrm>
              <a:prstGeom prst="rect">
                <a:avLst/>
              </a:prstGeom>
              <a:noFill/>
              <a:ln/>
            </p:spPr>
            <p:txBody>
              <a:bodyPr wrap="none" lIns="0" tIns="0" rIns="0" bIns="0" rtlCol="0" anchor="t"/>
              <a:lstStyle/>
              <a:p>
                <a:pPr algn="l" latinLnBrk="1">
                  <a:lnSpc>
                    <a:spcPts val="2600"/>
                  </a:lnSpc>
                </a:pPr>
                <a:r>
                  <a:rPr lang="en-US" altLang="zh-CN" sz="1400" b="1" i="0" dirty="0">
                    <a:solidFill>
                      <a:srgbClr val="000000"/>
                    </a:solidFill>
                    <a:latin typeface="微软雅黑" pitchFamily="34" charset="0"/>
                    <a:ea typeface="微软雅黑" pitchFamily="34" charset="-122"/>
                    <a:cs typeface="微软雅黑" pitchFamily="34" charset="-120"/>
                  </a:rPr>
                  <a:t>攻略审题</a:t>
                </a:r>
                <a:endParaRPr lang="en-US" altLang="zh-CN" sz="1400" dirty="0"/>
              </a:p>
              <a:p>
                <a:pPr latinLnBrk="1">
                  <a:lnSpc>
                    <a:spcPts val="2400"/>
                  </a:lnSpc>
                </a:pPr>
                <a:r>
                  <a:rPr lang="en-US" altLang="zh-CN" sz="1400" b="0" i="0">
                    <a:solidFill>
                      <a:srgbClr val="000000"/>
                    </a:solidFill>
                    <a:latin typeface="微软雅黑" pitchFamily="34" charset="0"/>
                    <a:ea typeface="楷体" pitchFamily="34" charset="-122"/>
                    <a:cs typeface="微软雅黑" pitchFamily="34" charset="-120"/>
                  </a:rPr>
                  <a:t>由</a:t>
                </a:r>
                <a14:m>
                  <m:oMath xmlns:m="http://schemas.openxmlformats.org/officeDocument/2006/math">
                    <m:r>
                      <a:rPr lang="en-US" altLang="zh-CN" sz="1400" b="0" i="0" spc="-50">
                        <a:solidFill>
                          <a:srgbClr val="000000"/>
                        </a:solidFill>
                        <a:latin typeface="Cambria Math" pitchFamily="34" charset="0"/>
                        <a:ea typeface="Cambria Math" pitchFamily="34" charset="-122"/>
                        <a:cs typeface="Cambria Math" pitchFamily="34" charset="-120"/>
                      </a:rPr>
                      <m:t>𝑋</m:t>
                    </m:r>
                    <m:r>
                      <a:rPr lang="en-US" altLang="zh-CN" sz="1400" b="0" i="0" spc="-50">
                        <a:solidFill>
                          <a:srgbClr val="000000"/>
                        </a:solidFill>
                        <a:latin typeface="Cambria Math" pitchFamily="34" charset="0"/>
                        <a:ea typeface="Cambria Math" pitchFamily="34" charset="-122"/>
                        <a:cs typeface="Cambria Math" pitchFamily="34" charset="-120"/>
                      </a:rPr>
                      <m:t>～</m:t>
                    </m:r>
                    <m:r>
                      <a:rPr lang="en-US" altLang="zh-CN" sz="1400" b="0" i="0" spc="-50">
                        <a:solidFill>
                          <a:srgbClr val="000000"/>
                        </a:solidFill>
                        <a:latin typeface="Cambria Math" pitchFamily="34" charset="0"/>
                        <a:ea typeface="Cambria Math" pitchFamily="34" charset="-122"/>
                        <a:cs typeface="Cambria Math" pitchFamily="34" charset="-120"/>
                      </a:rPr>
                      <m:t>𝑁</m:t>
                    </m:r>
                    <m:r>
                      <a:rPr lang="en-US" altLang="zh-CN" sz="1400" b="0" i="0" spc="-50">
                        <a:solidFill>
                          <a:srgbClr val="000000"/>
                        </a:solidFill>
                        <a:latin typeface="Cambria Math" pitchFamily="34" charset="0"/>
                        <a:ea typeface="Cambria Math" pitchFamily="34" charset="-122"/>
                        <a:cs typeface="Cambria Math" pitchFamily="34" charset="-120"/>
                      </a:rPr>
                      <m:t>(</m:t>
                    </m:r>
                    <m:r>
                      <a:rPr lang="en-US" altLang="zh-CN" sz="1400" b="0" i="0" spc="-50">
                        <a:solidFill>
                          <a:srgbClr val="000000"/>
                        </a:solidFill>
                        <a:latin typeface="Cambria Math" pitchFamily="34" charset="0"/>
                        <a:ea typeface="Cambria Math" pitchFamily="34" charset="-122"/>
                        <a:cs typeface="Cambria Math" pitchFamily="34" charset="-120"/>
                      </a:rPr>
                      <m:t>𝜇</m:t>
                    </m:r>
                    <m:r>
                      <a:rPr lang="en-US" altLang="zh-CN" sz="1400" b="0" i="0" spc="-50">
                        <a:solidFill>
                          <a:srgbClr val="000000"/>
                        </a:solidFill>
                        <a:latin typeface="Cambria Math" pitchFamily="34" charset="0"/>
                        <a:ea typeface="Cambria Math" pitchFamily="34" charset="-122"/>
                        <a:cs typeface="Cambria Math" pitchFamily="34" charset="-120"/>
                      </a:rPr>
                      <m:t>,250</m:t>
                    </m:r>
                    <m:r>
                      <m:rPr>
                        <m:nor/>
                      </m:rPr>
                      <a:rPr lang="en-US" altLang="zh-CN" sz="1400" b="0" i="0" spc="-50">
                        <a:solidFill>
                          <a:srgbClr val="000000"/>
                        </a:solidFill>
                        <a:latin typeface="Cambria Math" pitchFamily="34" charset="0"/>
                        <a:ea typeface="Cambria Math" pitchFamily="34" charset="-122"/>
                        <a:cs typeface="Cambria Math" pitchFamily="34" charset="-120"/>
                      </a:rPr>
                      <m:t> </m:t>
                    </m:r>
                    <m:r>
                      <a:rPr lang="en-US" altLang="zh-CN" sz="1400" b="0" i="0" spc="-50">
                        <a:solidFill>
                          <a:srgbClr val="000000"/>
                        </a:solidFill>
                        <a:latin typeface="Cambria Math" pitchFamily="34" charset="0"/>
                        <a:ea typeface="Cambria Math" pitchFamily="34" charset="-122"/>
                        <a:cs typeface="Cambria Math" pitchFamily="34" charset="-120"/>
                      </a:rPr>
                      <m:t>000)</m:t>
                    </m:r>
                  </m:oMath>
                </a14:m>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结合所给区间的概率相等</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可以利用正态曲线的对称性求出</a:t>
                </a:r>
                <a14:m>
                  <m:oMath xmlns:m="http://schemas.openxmlformats.org/officeDocument/2006/math">
                    <m:r>
                      <a:rPr lang="en-US" altLang="zh-CN" sz="1400" b="0" i="0" spc="-50">
                        <a:solidFill>
                          <a:srgbClr val="000000"/>
                        </a:solidFill>
                        <a:latin typeface="Cambria Math" pitchFamily="34" charset="0"/>
                        <a:ea typeface="Cambria Math" pitchFamily="34" charset="-122"/>
                        <a:cs typeface="Cambria Math" pitchFamily="34" charset="-120"/>
                      </a:rPr>
                      <m:t>𝜇</m:t>
                    </m:r>
                  </m:oMath>
                </a14:m>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spc="-50" dirty="0">
                    <a:solidFill>
                      <a:srgbClr val="000000"/>
                    </a:solidFill>
                    <a:latin typeface="微软雅黑" pitchFamily="34" charset="0"/>
                    <a:ea typeface="微软雅黑" pitchFamily="34" charset="-122"/>
                    <a:cs typeface="微软雅黑" pitchFamily="34" charset="-120"/>
                  </a:rPr>
                  <a:t>，</a:t>
                </a:r>
                <a:r>
                  <a:rPr lang="en-US" altLang="zh-CN" sz="1400" b="0" i="0" spc="-50" dirty="0">
                    <a:solidFill>
                      <a:srgbClr val="000000"/>
                    </a:solidFill>
                    <a:latin typeface="微软雅黑" pitchFamily="34" charset="0"/>
                    <a:ea typeface="楷体" pitchFamily="34" charset="-122"/>
                    <a:cs typeface="微软雅黑" pitchFamily="34" charset="-120"/>
                  </a:rPr>
                  <a:t>然后结合</a:t>
                </a:r>
                <a14:m>
                  <m:oMath xmlns:m="http://schemas.openxmlformats.org/officeDocument/2006/math">
                    <m:r>
                      <a:rPr lang="en-US" altLang="zh-CN" sz="1400" b="0" i="0" spc="-50">
                        <a:solidFill>
                          <a:srgbClr val="000000"/>
                        </a:solidFill>
                        <a:latin typeface="Cambria Math" pitchFamily="34" charset="0"/>
                        <a:ea typeface="Cambria Math" pitchFamily="34" charset="-122"/>
                        <a:cs typeface="Cambria Math" pitchFamily="34" charset="-120"/>
                      </a:rPr>
                      <m:t>𝜎</m:t>
                    </m:r>
                  </m:oMath>
                </a14:m>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spc="-50" dirty="0">
                    <a:solidFill>
                      <a:srgbClr val="000000"/>
                    </a:solidFill>
                    <a:latin typeface="微软雅黑" pitchFamily="34" charset="0"/>
                    <a:ea typeface="楷体" pitchFamily="34" charset="-122"/>
                    <a:cs typeface="微软雅黑" pitchFamily="34" charset="-120"/>
                  </a:rPr>
                  <a:t>的值再利用</a:t>
                </a:r>
                <a14:m>
                  <m:oMath xmlns:m="http://schemas.openxmlformats.org/officeDocument/2006/math">
                    <m:r>
                      <a:rPr lang="en-US" altLang="zh-CN" sz="1400" b="0" i="0" spc="-50">
                        <a:solidFill>
                          <a:srgbClr val="000000"/>
                        </a:solidFill>
                        <a:latin typeface="Cambria Math" pitchFamily="34" charset="0"/>
                        <a:ea typeface="Cambria Math" pitchFamily="34" charset="-122"/>
                        <a:cs typeface="Cambria Math" pitchFamily="34" charset="-120"/>
                      </a:rPr>
                      <m:t>3</m:t>
                    </m:r>
                    <m:r>
                      <a:rPr lang="en-US" altLang="zh-CN" sz="1400" b="0" i="0" spc="-50">
                        <a:solidFill>
                          <a:srgbClr val="000000"/>
                        </a:solidFill>
                        <a:latin typeface="Cambria Math" pitchFamily="34" charset="0"/>
                        <a:ea typeface="Cambria Math" pitchFamily="34" charset="-122"/>
                        <a:cs typeface="Cambria Math" pitchFamily="34" charset="-120"/>
                      </a:rPr>
                      <m:t>𝜎</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spc="-50" dirty="0">
                    <a:solidFill>
                      <a:srgbClr val="000000"/>
                    </a:solidFill>
                    <a:latin typeface="微软雅黑" pitchFamily="34" charset="0"/>
                    <a:ea typeface="楷体" pitchFamily="34" charset="-122"/>
                    <a:cs typeface="微软雅黑" pitchFamily="34" charset="-120"/>
                  </a:rPr>
                  <a:t>原则求解指定区间的概率</a:t>
                </a:r>
                <a:r>
                  <a:rPr lang="en-US" altLang="zh-CN" sz="1400" b="0" i="0" spc="-50" dirty="0">
                    <a:solidFill>
                      <a:srgbClr val="000000"/>
                    </a:solidFill>
                    <a:latin typeface="微软雅黑" pitchFamily="34" charset="0"/>
                    <a:ea typeface="微软雅黑" pitchFamily="34" charset="-122"/>
                    <a:cs typeface="微软雅黑" pitchFamily="34" charset="-120"/>
                  </a:rPr>
                  <a:t>.</a:t>
                </a:r>
                <a:endParaRPr lang="en-US" altLang="zh-CN" sz="1400" spc="-50" dirty="0"/>
              </a:p>
            </p:txBody>
          </p:sp>
        </mc:Choice>
        <mc:Fallback>
          <p:sp>
            <p:nvSpPr>
              <p:cNvPr id="5" name="QC_4_EX.7_1#b7e952306?vop=1&amp;pid=0d56b86e8&amp;color=0,0,0&amp;bbb=1"/>
              <p:cNvSpPr>
                <a:spLocks noRot="1" noChangeAspect="1" noMove="1" noResize="1" noEditPoints="1" noAdjustHandles="1" noChangeArrowheads="1" noChangeShapeType="1" noTextEdit="1"/>
              </p:cNvSpPr>
              <p:nvPr/>
            </p:nvSpPr>
            <p:spPr>
              <a:xfrm>
                <a:off x="832104" y="2678421"/>
                <a:ext cx="10533888" cy="602298"/>
              </a:xfrm>
              <a:prstGeom prst="rect">
                <a:avLst/>
              </a:prstGeom>
              <a:blipFill>
                <a:blip r:embed="rId5"/>
                <a:stretch>
                  <a:fillRect l="-1042" b="-18182"/>
                </a:stretch>
              </a:blip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6" name="QC_4_AS.8_1#b7e952306?vop=1&amp;pid=0d56b86e8&amp;color=0,0,0&amp;bbb=1&amp;hb=1"/>
              <p:cNvSpPr/>
              <p:nvPr/>
            </p:nvSpPr>
            <p:spPr>
              <a:xfrm>
                <a:off x="832104" y="3286751"/>
                <a:ext cx="10533888" cy="857250"/>
              </a:xfrm>
              <a:prstGeom prst="rect">
                <a:avLst/>
              </a:prstGeom>
              <a:noFill/>
              <a:ln/>
            </p:spPr>
            <p:txBody>
              <a:bodyPr wrap="none" lIns="0" tIns="0" rIns="0" bIns="0" rtlCol="0" anchor="t"/>
              <a:lstStyle/>
              <a:p>
                <a:pPr algn="l" latinLnBrk="1">
                  <a:lnSpc>
                    <a:spcPts val="3600"/>
                  </a:lnSpc>
                </a:pPr>
                <a:r>
                  <a:rPr lang="en-US" altLang="zh-CN" sz="1400" b="1" i="0" dirty="0">
                    <a:solidFill>
                      <a:srgbClr val="000000"/>
                    </a:solidFill>
                    <a:latin typeface="微软雅黑" pitchFamily="34" charset="0"/>
                    <a:ea typeface="微软雅黑" pitchFamily="34" charset="-122"/>
                    <a:cs typeface="微软雅黑" pitchFamily="34" charset="-120"/>
                  </a:rPr>
                  <a:t>攻略解析</a:t>
                </a:r>
                <a:r>
                  <a:rPr lang="en-US" altLang="zh-CN" sz="1400" b="0" i="0" dirty="0">
                    <a:solidFill>
                      <a:srgbClr val="000000"/>
                    </a:solidFill>
                    <a:latin typeface="SimSun" pitchFamily="34" charset="0"/>
                    <a:ea typeface="SimSun" pitchFamily="34" charset="-122"/>
                    <a:cs typeface="SimSun" pitchFamily="34" charset="-120"/>
                  </a:rPr>
                  <a:t> </a:t>
                </a:r>
                <a:r>
                  <a:rPr lang="en-US" altLang="zh-CN" sz="1400" b="0" i="0" dirty="0">
                    <a:solidFill>
                      <a:srgbClr val="000000"/>
                    </a:solidFill>
                    <a:latin typeface="微软雅黑" pitchFamily="34" charset="0"/>
                    <a:ea typeface="楷体" pitchFamily="34" charset="-122"/>
                    <a:cs typeface="微软雅黑" pitchFamily="34" charset="-120"/>
                  </a:rPr>
                  <a:t>因为</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𝑁</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,250</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000</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且</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r>
                      <a:rPr lang="en-US" altLang="zh-CN" sz="1400" b="0" i="0" smtClean="0">
                        <a:solidFill>
                          <a:srgbClr val="000000"/>
                        </a:solidFill>
                        <a:latin typeface="Cambria Math" pitchFamily="34" charset="0"/>
                        <a:ea typeface="Cambria Math" pitchFamily="34" charset="-122"/>
                        <a:cs typeface="Cambria Math" pitchFamily="34" charset="-120"/>
                      </a:rPr>
                      <m:t>)</m:t>
                    </m:r>
                  </m:oMath>
                </a14:m>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所以</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000</m:t>
                    </m:r>
                  </m:oMath>
                </a14:m>
                <a:r>
                  <a:rPr lang="en-US" altLang="zh-CN" sz="1400" b="0" i="0" dirty="0">
                    <a:solidFill>
                      <a:srgbClr val="000000"/>
                    </a:solidFill>
                    <a:latin typeface="微软雅黑" pitchFamily="34" charset="0"/>
                    <a:ea typeface="微软雅黑" pitchFamily="34" charset="-122"/>
                    <a:cs typeface="微软雅黑" pitchFamily="34" charset="-120"/>
                  </a:rPr>
                  <a:t>，</a:t>
                </a: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=500</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a:solidFill>
                      <a:srgbClr val="000000"/>
                    </a:solidFill>
                    <a:latin typeface="微软雅黑" pitchFamily="34" charset="0"/>
                    <a:ea typeface="微软雅黑" pitchFamily="34" charset="-122"/>
                    <a:cs typeface="微软雅黑" pitchFamily="34" charset="-120"/>
                  </a:rPr>
                  <a:t>，</a:t>
                </a:r>
                <a:r>
                  <a:rPr lang="en-US" altLang="zh-CN" sz="1400" b="0" i="0">
                    <a:solidFill>
                      <a:srgbClr val="000000"/>
                    </a:solidFill>
                    <a:latin typeface="微软雅黑" pitchFamily="34" charset="0"/>
                    <a:ea typeface="楷体" pitchFamily="34" charset="-122"/>
                    <a:cs typeface="微软雅黑" pitchFamily="34" charset="-120"/>
                  </a:rPr>
                  <a:t>故</a:t>
                </a:r>
              </a:p>
              <a:p>
                <a:pPr latinLnBrk="1">
                  <a:lnSpc>
                    <a:spcPts val="3400"/>
                  </a:lnSpc>
                </a:pPr>
                <a14:m>
                  <m:oMath xmlns:m="http://schemas.openxmlformats.org/officeDocument/2006/math">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(1</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000≤</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500)=</m:t>
                    </m:r>
                    <m:r>
                      <a:rPr lang="en-US" altLang="zh-CN" sz="1400" b="0" i="0">
                        <a:solidFill>
                          <a:srgbClr val="000000"/>
                        </a:solidFill>
                        <a:latin typeface="Cambria Math" pitchFamily="34" charset="0"/>
                        <a:ea typeface="Cambria Math" pitchFamily="34" charset="-122"/>
                        <a:cs typeface="Cambria Math" pitchFamily="34" charset="-120"/>
                      </a:rPr>
                      <m:t>𝑃</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−2</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𝑋</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𝜇</m:t>
                    </m:r>
                    <m:r>
                      <a:rPr lang="en-US" altLang="zh-CN" sz="1400" b="0" i="0">
                        <a:solidFill>
                          <a:srgbClr val="000000"/>
                        </a:solidFill>
                        <a:latin typeface="Cambria Math" pitchFamily="34" charset="0"/>
                        <a:ea typeface="Cambria Math" pitchFamily="34" charset="-122"/>
                        <a:cs typeface="Cambria Math" pitchFamily="34" charset="-120"/>
                      </a:rPr>
                      <m:t>+</m:t>
                    </m:r>
                    <m:r>
                      <a:rPr lang="en-US" altLang="zh-CN" sz="1400" b="0" i="0">
                        <a:solidFill>
                          <a:srgbClr val="000000"/>
                        </a:solidFill>
                        <a:latin typeface="Cambria Math" pitchFamily="34" charset="0"/>
                        <a:ea typeface="Cambria Math" pitchFamily="34" charset="-122"/>
                        <a:cs typeface="Cambria Math" pitchFamily="34" charset="-120"/>
                      </a:rPr>
                      <m:t>𝜎</m:t>
                    </m:r>
                    <m:r>
                      <a:rPr lang="en-US" altLang="zh-CN" sz="1400" b="0" i="0">
                        <a:solidFill>
                          <a:srgbClr val="000000"/>
                        </a:solidFill>
                        <a:latin typeface="Cambria Math" pitchFamily="34" charset="0"/>
                        <a:ea typeface="Cambria Math" pitchFamily="34" charset="-122"/>
                        <a:cs typeface="Cambria Math" pitchFamily="34" charset="-120"/>
                      </a:rPr>
                      <m:t>)≈</m:t>
                    </m:r>
                    <m:f>
                      <m:fPr>
                        <m:ctrlPr>
                          <a:rPr lang="en-US" altLang="zh-CN" sz="1400" b="0" i="1" dirty="0">
                            <a:solidFill>
                              <a:srgbClr val="000000"/>
                            </a:solidFill>
                            <a:latin typeface="Cambria Math" panose="02040503050406030204" pitchFamily="18" charset="0"/>
                            <a:ea typeface="微软雅黑" pitchFamily="34" charset="-122"/>
                            <a:cs typeface="微软雅黑" pitchFamily="34" charset="-120"/>
                          </a:rPr>
                        </m:ctrlPr>
                      </m:fPr>
                      <m:num>
                        <m:r>
                          <a:rPr lang="en-US" altLang="zh-CN" sz="1400" b="0" i="0">
                            <a:solidFill>
                              <a:srgbClr val="000000"/>
                            </a:solidFill>
                            <a:latin typeface="Cambria Math" pitchFamily="34" charset="0"/>
                            <a:ea typeface="Cambria Math" pitchFamily="34" charset="-122"/>
                            <a:cs typeface="Cambria Math" pitchFamily="34" charset="-120"/>
                          </a:rPr>
                          <m:t>0.682</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7+0.954</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5</m:t>
                        </m:r>
                      </m:num>
                      <m:den>
                        <m:r>
                          <a:rPr lang="en-US" altLang="zh-CN" sz="1400" b="0" i="0">
                            <a:solidFill>
                              <a:srgbClr val="000000"/>
                            </a:solidFill>
                            <a:latin typeface="Cambria Math" pitchFamily="34" charset="0"/>
                            <a:ea typeface="Cambria Math" pitchFamily="34" charset="-122"/>
                            <a:cs typeface="Cambria Math" pitchFamily="34" charset="-120"/>
                          </a:rPr>
                          <m:t>2</m:t>
                        </m:r>
                      </m:den>
                    </m:f>
                    <m:r>
                      <a:rPr lang="en-US" altLang="zh-CN" sz="1400" b="0" i="0">
                        <a:solidFill>
                          <a:srgbClr val="000000"/>
                        </a:solidFill>
                        <a:latin typeface="Cambria Math" pitchFamily="34" charset="0"/>
                        <a:ea typeface="Cambria Math" pitchFamily="34" charset="-122"/>
                        <a:cs typeface="Cambria Math" pitchFamily="34" charset="-120"/>
                      </a:rPr>
                      <m:t>=0.818</m:t>
                    </m:r>
                    <m:r>
                      <m:rPr>
                        <m:nor/>
                      </m:rPr>
                      <a:rPr lang="en-US" altLang="zh-CN" sz="1400" b="0" i="0">
                        <a:solidFill>
                          <a:srgbClr val="000000"/>
                        </a:solidFill>
                        <a:latin typeface="Cambria Math" pitchFamily="34" charset="0"/>
                        <a:ea typeface="Cambria Math" pitchFamily="34" charset="-122"/>
                        <a:cs typeface="Cambria Math" pitchFamily="34" charset="-120"/>
                      </a:rPr>
                      <m:t> </m:t>
                    </m:r>
                    <m:r>
                      <a:rPr lang="en-US" altLang="zh-CN" sz="1400" b="0" i="0">
                        <a:solidFill>
                          <a:srgbClr val="000000"/>
                        </a:solidFill>
                        <a:latin typeface="Cambria Math" pitchFamily="34" charset="0"/>
                        <a:ea typeface="Cambria Math" pitchFamily="34" charset="-122"/>
                        <a:cs typeface="Cambria Math" pitchFamily="34" charset="-120"/>
                      </a:rPr>
                      <m:t>6</m:t>
                    </m:r>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1400" b="0" i="0" dirty="0">
                    <a:solidFill>
                      <a:srgbClr val="000000"/>
                    </a:solidFill>
                    <a:latin typeface="微软雅黑" pitchFamily="34" charset="0"/>
                    <a:ea typeface="微软雅黑" pitchFamily="34" charset="-122"/>
                    <a:cs typeface="微软雅黑" pitchFamily="34" charset="-120"/>
                  </a:rPr>
                  <a:t>.</a:t>
                </a:r>
                <a:r>
                  <a:rPr lang="en-US" altLang="zh-CN" sz="1400" b="0" i="0" dirty="0">
                    <a:solidFill>
                      <a:srgbClr val="000000"/>
                    </a:solidFill>
                    <a:latin typeface="微软雅黑" pitchFamily="34" charset="0"/>
                    <a:ea typeface="楷体" pitchFamily="34" charset="-122"/>
                    <a:cs typeface="微软雅黑" pitchFamily="34" charset="-120"/>
                  </a:rPr>
                  <a:t>故选</a:t>
                </a:r>
                <a:r>
                  <a:rPr lang="en-US" altLang="zh-CN" sz="1400" b="0" i="0" dirty="0">
                    <a:solidFill>
                      <a:srgbClr val="000000"/>
                    </a:solidFill>
                    <a:latin typeface="微软雅黑" pitchFamily="34" charset="0"/>
                    <a:ea typeface="微软雅黑" pitchFamily="34" charset="-122"/>
                    <a:cs typeface="微软雅黑" pitchFamily="34" charset="-120"/>
                  </a:rPr>
                  <a:t>B.</a:t>
                </a:r>
                <a:endParaRPr lang="en-US" altLang="zh-CN" sz="1400" dirty="0"/>
              </a:p>
            </p:txBody>
          </p:sp>
        </mc:Choice>
        <mc:Fallback>
          <p:sp>
            <p:nvSpPr>
              <p:cNvPr id="6" name="QC_4_AS.8_1#b7e952306?vop=1&amp;pid=0d56b86e8&amp;color=0,0,0&amp;bbb=1&amp;hb=1"/>
              <p:cNvSpPr>
                <a:spLocks noRot="1" noChangeAspect="1" noMove="1" noResize="1" noEditPoints="1" noAdjustHandles="1" noChangeArrowheads="1" noChangeShapeType="1" noTextEdit="1"/>
              </p:cNvSpPr>
              <p:nvPr/>
            </p:nvSpPr>
            <p:spPr>
              <a:xfrm>
                <a:off x="832104" y="3286751"/>
                <a:ext cx="10533888" cy="857250"/>
              </a:xfrm>
              <a:prstGeom prst="rect">
                <a:avLst/>
              </a:prstGeom>
              <a:blipFill>
                <a:blip r:embed="rId6"/>
                <a:stretch>
                  <a:fillRect l="-1042" b="-7092"/>
                </a:stretch>
              </a:blipFill>
              <a:ln/>
            </p:spPr>
            <p:txBody>
              <a:bodyPr/>
              <a:lstStyle/>
              <a:p>
                <a:r>
                  <a:rPr lang="zh-CN" altLang="en-US">
                    <a:noFill/>
                  </a:rPr>
                  <a:t> </a:t>
                </a:r>
              </a:p>
            </p:txBody>
          </p:sp>
        </mc:Fallback>
      </mc:AlternateContent>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 calcmode="lin" valueType="num">
                                      <p:cBhvr additive="base">
                                        <p:cTn id="7" dur="500" fill="hold"/>
                                        <p:tgtEl>
                                          <p:spTgt spid="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 calcmode="lin" valueType="num">
                                      <p:cBhvr additive="base">
                                        <p:cTn id="11"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5">
                                            <p:bg/>
                                          </p:spTgt>
                                        </p:tgtEl>
                                        <p:attrNameLst>
                                          <p:attrName>style.visibility</p:attrName>
                                        </p:attrNameLst>
                                      </p:cBhvr>
                                      <p:to>
                                        <p:strVal val="visible"/>
                                      </p:to>
                                    </p:set>
                                    <p:anim calcmode="lin" valueType="num">
                                      <p:cBhvr additive="base">
                                        <p:cTn id="17" dur="500" fill="hold"/>
                                        <p:tgtEl>
                                          <p:spTgt spid="5">
                                            <p:bg/>
                                          </p:spTgt>
                                        </p:tgtEl>
                                        <p:attrNameLst>
                                          <p:attrName>ppt_x</p:attrName>
                                        </p:attrNameLst>
                                      </p:cBhvr>
                                      <p:tavLst>
                                        <p:tav tm="0">
                                          <p:val>
                                            <p:strVal val="#ppt_x"/>
                                          </p:val>
                                        </p:tav>
                                        <p:tav tm="100000">
                                          <p:val>
                                            <p:strVal val="#ppt_x"/>
                                          </p:val>
                                        </p:tav>
                                      </p:tavLst>
                                    </p:anim>
                                    <p:anim calcmode="lin" valueType="num">
                                      <p:cBhvr additive="base">
                                        <p:cTn id="18" dur="500" fill="hold"/>
                                        <p:tgtEl>
                                          <p:spTgt spid="5">
                                            <p:bg/>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additive="base">
                                        <p:cTn id="2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6">
                                            <p:bg/>
                                          </p:spTgt>
                                        </p:tgtEl>
                                        <p:attrNameLst>
                                          <p:attrName>style.visibility</p:attrName>
                                        </p:attrNameLst>
                                      </p:cBhvr>
                                      <p:to>
                                        <p:strVal val="visible"/>
                                      </p:to>
                                    </p:set>
                                    <p:anim calcmode="lin" valueType="num">
                                      <p:cBhvr additive="base">
                                        <p:cTn id="31" dur="500" fill="hold"/>
                                        <p:tgtEl>
                                          <p:spTgt spid="6">
                                            <p:bg/>
                                          </p:spTgt>
                                        </p:tgtEl>
                                        <p:attrNameLst>
                                          <p:attrName>ppt_x</p:attrName>
                                        </p:attrNameLst>
                                      </p:cBhvr>
                                      <p:tavLst>
                                        <p:tav tm="0">
                                          <p:val>
                                            <p:strVal val="#ppt_x"/>
                                          </p:val>
                                        </p:tav>
                                        <p:tav tm="100000">
                                          <p:val>
                                            <p:strVal val="#ppt_x"/>
                                          </p:val>
                                        </p:tav>
                                      </p:tavLst>
                                    </p:anim>
                                    <p:anim calcmode="lin" valueType="num">
                                      <p:cBhvr additive="base">
                                        <p:cTn id="32" dur="500" fill="hold"/>
                                        <p:tgtEl>
                                          <p:spTgt spid="6">
                                            <p:bg/>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 calcmode="lin" valueType="num">
                                      <p:cBhvr additive="base">
                                        <p:cTn id="3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6">
                                            <p:txEl>
                                              <p:pRg st="1" end="1"/>
                                            </p:txEl>
                                          </p:spTgt>
                                        </p:tgtEl>
                                        <p:attrNameLst>
                                          <p:attrName>style.visibility</p:attrName>
                                        </p:attrNameLst>
                                      </p:cBhvr>
                                      <p:to>
                                        <p:strVal val="visible"/>
                                      </p:to>
                                    </p:set>
                                    <p:anim calcmode="lin" valueType="num">
                                      <p:cBhvr additive="base">
                                        <p:cTn id="39"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562</Words>
  <Application>Microsoft Office PowerPoint</Application>
  <PresentationFormat>宽屏</PresentationFormat>
  <Paragraphs>45</Paragraphs>
  <Slides>6</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vt:i4>
      </vt:variant>
    </vt:vector>
  </HeadingPairs>
  <TitlesOfParts>
    <vt:vector size="12" baseType="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2025-10-20T02:41:10Z</dcterms:created>
  <dcterms:modified xsi:type="dcterms:W3CDTF">2025-10-20T02:52:21Z</dcterms:modified>
  <cp:category/>
  <cp:contentStatus/>
</cp:coreProperties>
</file>